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65">
          <p15:clr>
            <a:srgbClr val="A4A3A4"/>
          </p15:clr>
        </p15:guide>
        <p15:guide id="2" orient="horz" pos="3320">
          <p15:clr>
            <a:srgbClr val="A4A3A4"/>
          </p15:clr>
        </p15:guide>
        <p15:guide id="3" pos="317">
          <p15:clr>
            <a:srgbClr val="A4A3A4"/>
          </p15:clr>
        </p15:guide>
        <p15:guide id="4" orient="horz" pos="553">
          <p15:clr>
            <a:srgbClr val="A4A3A4"/>
          </p15:clr>
        </p15:guide>
        <p15:guide id="5" orient="horz" pos="349">
          <p15:clr>
            <a:srgbClr val="A4A3A4"/>
          </p15:clr>
        </p15:guide>
      </p15:sldGuideLst>
    </p:ext>
    <p:ext uri="GoogleSlidesCustomDataVersion2">
      <go:slidesCustomData xmlns:go="http://customooxmlschemas.google.com/" r:id="rId69" roundtripDataSignature="AMtx7mj4oxyqpQQ/ngU+K2IK0Yud4io0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65"/>
        <p:guide pos="3320" orient="horz"/>
        <p:guide pos="317"/>
        <p:guide pos="553" orient="horz"/>
        <p:guide pos="34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14" name="Google Shape;214;p10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Cuando se afirma que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span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carecen de significado semántico se hace referencia a que, al utilizar estas etiquetas con un grupo de elementos HTML, no se está estableciendo el significado que tienen esos elementos HTML en la página.</a:t>
            </a:r>
            <a:endParaRPr/>
          </a:p>
        </p:txBody>
      </p:sp>
      <p:sp>
        <p:nvSpPr>
          <p:cNvPr id="244" name="Google Shape;244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56" name="Google Shape;256;p14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90" name="Google Shape;290;p17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s-PE">
                <a:latin typeface="Arial"/>
                <a:ea typeface="Arial"/>
                <a:cs typeface="Arial"/>
                <a:sym typeface="Arial"/>
              </a:rPr>
              <a:t>Los elementos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h1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y los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con los id “</a:t>
            </a:r>
            <a:r>
              <a:rPr b="0" i="1" lang="es-PE">
                <a:latin typeface="Arial"/>
                <a:ea typeface="Arial"/>
                <a:cs typeface="Arial"/>
                <a:sym typeface="Arial"/>
              </a:rPr>
              <a:t>parte1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y “</a:t>
            </a:r>
            <a:r>
              <a:rPr b="0" i="1" lang="es-PE">
                <a:latin typeface="Arial"/>
                <a:ea typeface="Arial"/>
                <a:cs typeface="Arial"/>
                <a:sym typeface="Arial"/>
              </a:rPr>
              <a:t>parte2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son considerados “</a:t>
            </a:r>
            <a:r>
              <a:rPr b="0" lang="es-PE" u="sng">
                <a:latin typeface="Arial"/>
                <a:ea typeface="Arial"/>
                <a:cs typeface="Arial"/>
                <a:sym typeface="Arial"/>
              </a:rPr>
              <a:t>hermanos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e “</a:t>
            </a:r>
            <a:r>
              <a:rPr b="0" lang="es-PE" u="sng">
                <a:latin typeface="Arial"/>
                <a:ea typeface="Arial"/>
                <a:cs typeface="Arial"/>
                <a:sym typeface="Arial"/>
              </a:rPr>
              <a:t>hijos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del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s-PE"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con id “</a:t>
            </a:r>
            <a:r>
              <a:rPr b="0" i="1" lang="es-PE">
                <a:latin typeface="Arial"/>
                <a:ea typeface="Arial"/>
                <a:cs typeface="Arial"/>
                <a:sym typeface="Arial"/>
              </a:rPr>
              <a:t>parte1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tiene como hijos a un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h2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y a dos elementos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, además tiene un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span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como descendiente.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s-PE">
                <a:latin typeface="Arial"/>
                <a:ea typeface="Arial"/>
                <a:cs typeface="Arial"/>
                <a:sym typeface="Arial"/>
              </a:rPr>
              <a:t>El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span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tiene como padre a un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s-PE"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con id “</a:t>
            </a:r>
            <a:r>
              <a:rPr b="0" i="1" lang="es-PE">
                <a:latin typeface="Arial"/>
                <a:ea typeface="Arial"/>
                <a:cs typeface="Arial"/>
                <a:sym typeface="Arial"/>
              </a:rPr>
              <a:t>parte2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” tiene como hijos a un elemento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h2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 y a dos elementos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lang="es-PE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66" name="Google Shape;366;p24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82" name="Google Shape;382;p26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Modificando el valor de la propiedad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align-items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en la hoja de estilos, podremos ver que todos los elementos varían su posición con respecto al espacio vertical.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Nótese que la propiedad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align-items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se utiliza en el código CSS para el contenedor.</a:t>
            </a:r>
            <a:endParaRPr/>
          </a:p>
        </p:txBody>
      </p:sp>
      <p:sp>
        <p:nvSpPr>
          <p:cNvPr id="442" name="Google Shape;442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54" name="Google Shape;54;p3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Nótese que la propiedad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align-self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se utiliza en el código CSS de los elementos flexibles.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Modificando el valor de la propiedad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align-self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en la hoja de estilos, podremos ver que todos los elementos varían su posición con respecto al espacio vertical.</a:t>
            </a:r>
            <a:endParaRPr/>
          </a:p>
        </p:txBody>
      </p:sp>
      <p:sp>
        <p:nvSpPr>
          <p:cNvPr id="468" name="Google Shape;468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477" name="Google Shape;477;p33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s-PE" u="none">
                <a:latin typeface="Arial"/>
                <a:ea typeface="Arial"/>
                <a:cs typeface="Arial"/>
                <a:sym typeface="Arial"/>
              </a:rPr>
              <a:t>Es recomendable especificar el tamaño de la imagen para que el navegador “separe” el tamaño de la imagen al momento de cargar la página web.</a:t>
            </a:r>
            <a:endParaRPr/>
          </a:p>
        </p:txBody>
      </p:sp>
      <p:sp>
        <p:nvSpPr>
          <p:cNvPr id="492" name="Google Shape;492;p3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La semántica es importante para el SEO, tema que se verá más adelante en el curso.</a:t>
            </a:r>
            <a:endParaRPr/>
          </a:p>
        </p:txBody>
      </p:sp>
      <p:sp>
        <p:nvSpPr>
          <p:cNvPr id="61" name="Google Shape;61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4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543" name="Google Shape;543;p40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4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4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4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4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583" name="Google Shape;583;p45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4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4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606" name="Google Shape;606;p48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Algunas de estas etiquetas ya se han revisado en las sesiones anteriores.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Para notar claramente el efecto de la etiqueta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&lt;pre&gt;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, reemplazar esta por la etiqueta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&lt;p&gt;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en el ejemplo mostrado.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5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5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642" name="Google Shape;642;p52:notes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ISIL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5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5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Para ilustrar el efecto, en CSS se ha hecho uso de las propiedades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height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para definir un límite al espacio del párrafo.</a:t>
            </a:r>
            <a:endParaRPr/>
          </a:p>
        </p:txBody>
      </p:sp>
      <p:sp>
        <p:nvSpPr>
          <p:cNvPr id="657" name="Google Shape;657;p5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5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5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5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5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La etiqueta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&lt;strong&gt;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tiene el mismo efecto visual que la etiqueta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&lt;b&gt;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Se debe preferir la etiqueta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&lt;strong&gt; 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por su importancia semántica. El navegador o cualquier lector HTML podrá saber que ese texto tiene una mayor importancia.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Lo mismo ocurre con las etiquetas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&lt;i&gt;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&lt;em&gt;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, se debe preferir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&lt;em&gt;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por la misma razón que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&lt;strong&gt;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6" name="Google Shape;96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6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6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6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6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Imagen Gigante">
  <p:cSld name="Subtema - Imagen Gigan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9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9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6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B">
  <p:cSld name="Subtema - 1 Imagen B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Centrada">
  <p:cSld name="Subtema - 1 Imagen Centra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2 Imágenes">
  <p:cSld name="Subtema - 2 Imágene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4"/>
          <p:cNvGrpSpPr/>
          <p:nvPr/>
        </p:nvGrpSpPr>
        <p:grpSpPr>
          <a:xfrm>
            <a:off x="944054" y="5369051"/>
            <a:ext cx="7804380" cy="215444"/>
            <a:chOff x="944054" y="5369051"/>
            <a:chExt cx="7804380" cy="215444"/>
          </a:xfrm>
        </p:grpSpPr>
        <p:sp>
          <p:nvSpPr>
            <p:cNvPr id="11" name="Google Shape;11;p64"/>
            <p:cNvSpPr txBox="1"/>
            <p:nvPr/>
          </p:nvSpPr>
          <p:spPr>
            <a:xfrm>
              <a:off x="944054" y="5369051"/>
              <a:ext cx="19335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s-PE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DISEÑO Y DESARROLLO WEB  •  SESIÓN 03</a:t>
              </a:r>
              <a:endPara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64"/>
            <p:cNvSpPr/>
            <p:nvPr/>
          </p:nvSpPr>
          <p:spPr>
            <a:xfrm>
              <a:off x="7379148" y="5384440"/>
              <a:ext cx="136928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s-PE" sz="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ISIL. Todos los derechos reservados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64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495300" y="5328911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ixabay.com/es/" TargetMode="External"/><Relationship Id="rId4" Type="http://schemas.openxmlformats.org/officeDocument/2006/relationships/hyperlink" Target="https://unsplash.com/" TargetMode="External"/><Relationship Id="rId5" Type="http://schemas.openxmlformats.org/officeDocument/2006/relationships/hyperlink" Target="https://www.freepik.es/" TargetMode="External"/><Relationship Id="rId6" Type="http://schemas.openxmlformats.org/officeDocument/2006/relationships/hyperlink" Target="https://www.pexels.com/es-es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7.jpg"/><Relationship Id="rId6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Relationship Id="rId4" Type="http://schemas.openxmlformats.org/officeDocument/2006/relationships/hyperlink" Target="https://www.shutterstock.com/es/" TargetMode="External"/><Relationship Id="rId5" Type="http://schemas.openxmlformats.org/officeDocument/2006/relationships/hyperlink" Target="https://es.fotolia.com/" TargetMode="External"/><Relationship Id="rId6" Type="http://schemas.openxmlformats.org/officeDocument/2006/relationships/hyperlink" Target="https://sp.depositphotos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fotor.com/es/" TargetMode="External"/><Relationship Id="rId4" Type="http://schemas.openxmlformats.org/officeDocument/2006/relationships/hyperlink" Target="https://www.photopea.com/" TargetMode="External"/><Relationship Id="rId5" Type="http://schemas.openxmlformats.org/officeDocument/2006/relationships/hyperlink" Target="https://pixlr.com/e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Relationship Id="rId4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isenowebakus.net/div-span-html.php" TargetMode="External"/><Relationship Id="rId4" Type="http://schemas.openxmlformats.org/officeDocument/2006/relationships/hyperlink" Target="https://www.xataka.com/basics/21-programas-aplicaciones-gratis-para-retocar-fotos" TargetMode="External"/><Relationship Id="rId5" Type="http://schemas.openxmlformats.org/officeDocument/2006/relationships/hyperlink" Target="http://www.codexexempla.org/curso/curso_2_6_b.php" TargetMode="External"/><Relationship Id="rId6" Type="http://schemas.openxmlformats.org/officeDocument/2006/relationships/hyperlink" Target="https://developer.mozilla.org/es/docs/Web/HTML" TargetMode="External"/><Relationship Id="rId7" Type="http://schemas.openxmlformats.org/officeDocument/2006/relationships/hyperlink" Target="https://gestion.pe/peru/bancos-de-imagenes-gratuitas-cuales-son-y-como-sacarles-provecho-fotos-licencia-cc0-imagenes-gratuitas-banco-de-imagenes-nnda-nnlt-noticia/?ref=gesr" TargetMode="External"/><Relationship Id="rId8" Type="http://schemas.openxmlformats.org/officeDocument/2006/relationships/hyperlink" Target="https://www.w3schools.com/html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3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2088505" y="1653293"/>
            <a:ext cx="873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2051281" y="1730819"/>
            <a:ext cx="9642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s-PE" sz="5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3159592" y="1674447"/>
            <a:ext cx="4974208" cy="98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PE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FORMATO DE PÁRRAFOS E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646380" y="3182765"/>
            <a:ext cx="3499826" cy="2140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Formato de párrafos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Estilos en línea de texto con SPAN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Saltos de línea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Selectores anidados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Alineamiento horizontal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Alineamiento vertical con Flex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52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"/>
          <p:cNvCxnSpPr/>
          <p:nvPr/>
        </p:nvCxnSpPr>
        <p:spPr>
          <a:xfrm>
            <a:off x="3056456" y="1777107"/>
            <a:ext cx="0" cy="72003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"/>
          <p:cNvSpPr/>
          <p:nvPr/>
        </p:nvSpPr>
        <p:spPr>
          <a:xfrm>
            <a:off x="3289191" y="2574693"/>
            <a:ext cx="3499826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rPr>
              <a:t>  UNIDAD DE APRENDIZAJE 1</a:t>
            </a:r>
            <a:endParaRPr b="1" i="0" sz="1400" u="none" cap="none" strike="noStrike">
              <a:solidFill>
                <a:srgbClr val="1F8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4572000" y="3182765"/>
            <a:ext cx="349982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∙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Imágenes y accesibilidad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∙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Bancos de imágenes gratuitas y de pago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∙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Edición de imágenes con herramientas en línea gratuitas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∙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Imagen responsive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∙"/>
            </a:pPr>
            <a:r>
              <a:rPr b="0" i="0" lang="es-PE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Imágenes de fondo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ESTILOS DE LÍNEA CON SPAN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LÍNEA CON SPAN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11"/>
          <p:cNvGrpSpPr/>
          <p:nvPr/>
        </p:nvGrpSpPr>
        <p:grpSpPr>
          <a:xfrm>
            <a:off x="338508" y="861692"/>
            <a:ext cx="7555979" cy="2340795"/>
            <a:chOff x="338508" y="861692"/>
            <a:chExt cx="7555979" cy="2340795"/>
          </a:xfrm>
        </p:grpSpPr>
        <p:sp>
          <p:nvSpPr>
            <p:cNvPr id="225" name="Google Shape;225;p11"/>
            <p:cNvSpPr txBox="1"/>
            <p:nvPr/>
          </p:nvSpPr>
          <p:spPr>
            <a:xfrm>
              <a:off x="338508" y="861692"/>
              <a:ext cx="681925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1172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ELEMENTOS EN LÍNEA Y ELEMENTOS EN BLOQUE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68275" lvl="0" marL="18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Char char="•"/>
              </a:pPr>
              <a:r>
                <a:rPr b="0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En HTML los elementos pueden ser elementos en bloque o elementos en línea.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6675" lvl="0" marL="18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68275" lvl="0" marL="18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Char char="•"/>
              </a:pPr>
              <a:r>
                <a:rPr b="0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Los </a:t>
              </a:r>
              <a:r>
                <a:rPr b="1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elementos en bloque </a:t>
              </a:r>
              <a:r>
                <a:rPr b="0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ocupan todo el espacio de su elemento padre. Los navegadores usualmente colocan un salto de línea antes y después del elemento en bloque.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" name="Google Shape;22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1723" y="2525939"/>
              <a:ext cx="7022764" cy="67654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27" name="Google Shape;227;p11"/>
          <p:cNvGrpSpPr/>
          <p:nvPr/>
        </p:nvGrpSpPr>
        <p:grpSpPr>
          <a:xfrm>
            <a:off x="338508" y="3428778"/>
            <a:ext cx="7527392" cy="1396660"/>
            <a:chOff x="338508" y="3428778"/>
            <a:chExt cx="7527392" cy="1396660"/>
          </a:xfrm>
        </p:grpSpPr>
        <p:sp>
          <p:nvSpPr>
            <p:cNvPr id="228" name="Google Shape;228;p11"/>
            <p:cNvSpPr txBox="1"/>
            <p:nvPr/>
          </p:nvSpPr>
          <p:spPr>
            <a:xfrm>
              <a:off x="338508" y="3428778"/>
              <a:ext cx="7090475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68275" lvl="0" marL="180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Char char="•"/>
              </a:pPr>
              <a:r>
                <a:rPr b="0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Los </a:t>
              </a:r>
              <a:r>
                <a:rPr b="1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elementos en línea </a:t>
              </a:r>
              <a:r>
                <a:rPr b="0" i="0" lang="es-PE" sz="16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ocupan solo el espacio delimitado por las etiquetas que lo definen.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1723" y="4139361"/>
              <a:ext cx="6994177" cy="68607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1283677" y="1770185"/>
            <a:ext cx="5943600" cy="13188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407875" y="953578"/>
            <a:ext cx="71017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SPAN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actúa como un contenedor en línea, es decir, puede agrupar texto o elementos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LÍNEA CON SPAN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407874" y="3369636"/>
            <a:ext cx="71017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código produce el resultado en línea mostrado anteriormente.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349262" y="1830901"/>
            <a:ext cx="5823275" cy="12003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El siguiente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“resaltado"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texto resaltado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es un elemento en 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Nótese que sólo ocupa en espacio del 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13" y="3954263"/>
            <a:ext cx="6994177" cy="6860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/>
          <p:nvPr/>
        </p:nvSpPr>
        <p:spPr>
          <a:xfrm>
            <a:off x="1065382" y="2133600"/>
            <a:ext cx="5964472" cy="15045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 txBox="1"/>
          <p:nvPr/>
        </p:nvSpPr>
        <p:spPr>
          <a:xfrm>
            <a:off x="407875" y="808590"/>
            <a:ext cx="71017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 Y SPAN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etiquetas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actúan como contenedores.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actúa como un contenedor en bloque, es decir, puede contener otros elementos HTML (en línea o en bloque).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Semánticamente ambas etiquetas carecen de significado.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ESTILOS DE LÍNEA CON SPAN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407875" y="3822598"/>
            <a:ext cx="68338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código produce el resultado en línea mostrado anteriormente.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1155078" y="2192466"/>
            <a:ext cx="5823275" cy="13849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"fondo"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En este párrafo definido por una etiqueta div resaltaremos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"resaltado"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este texto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con una etiqueta span.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El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"resaltado"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elemento 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ocupa todo el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ancho de su elemento padre.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382" y="4333411"/>
            <a:ext cx="7013235" cy="6670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SALTOS DE LÍNEA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/>
          <p:nvPr/>
        </p:nvSpPr>
        <p:spPr>
          <a:xfrm>
            <a:off x="1607671" y="2135741"/>
            <a:ext cx="5930492" cy="130277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2604194" y="3974471"/>
            <a:ext cx="3626955" cy="427717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407875" y="828822"/>
            <a:ext cx="593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SALTOS DE LÍNEA EN HTML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navegador no interpreta los saltos de línea en HTML de la misma manera que lo hace un editor de 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HTML: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SALTOS DE LÍNEA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1660362" y="2185244"/>
            <a:ext cx="5823275" cy="12003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Esta es mi primera 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Esta es mi segunda 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407875" y="3655073"/>
            <a:ext cx="69938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el navegador veremos lo siguiente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407875" y="4618750"/>
            <a:ext cx="582327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Como vemos, los saltos de línea no han sido interpretados tal como los hemos colocado en el código.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064" y="4020556"/>
            <a:ext cx="3373213" cy="38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>
            <a:off x="3484290" y="3889915"/>
            <a:ext cx="2142791" cy="939210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1622070" y="2076379"/>
            <a:ext cx="5973520" cy="134439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407875" y="712918"/>
            <a:ext cx="567207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BR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&lt;br /&gt;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incluir un salto de línea en el texto que se muestra en el navegador.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HTML: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SALTOS DE LÍNEA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1681877" y="2141701"/>
            <a:ext cx="5823275" cy="12003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Esta es mi primera 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Esta es mi segunda 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402853" y="3605549"/>
            <a:ext cx="416914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el navegador veremos lo siguiente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402853" y="4907872"/>
            <a:ext cx="50493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&lt;br /&gt;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no tiene una etiqueta de cierre.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/>
          </a:blip>
          <a:srcRect b="17349" l="3321" r="15578" t="0"/>
          <a:stretch/>
        </p:blipFill>
        <p:spPr>
          <a:xfrm>
            <a:off x="3554166" y="3988689"/>
            <a:ext cx="1967512" cy="69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/>
        </p:nvSpPr>
        <p:spPr>
          <a:xfrm>
            <a:off x="407875" y="863952"/>
            <a:ext cx="4103165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SELECTORES SIMPLES Y AVANZADOS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sesiones anteriores hemos visto selectores simples: por elemento, por identificador y por clase.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Existen además selectores avanzados que permiten definir reglas CSS mediante la aplicación de combinadores.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combinador es un elemento que define la relación entre selectores.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é son los selectores CSS y qué tipos existen - Blog diseño web Caronte"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9927" y="863952"/>
            <a:ext cx="3898407" cy="389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/>
          <p:nvPr/>
        </p:nvSpPr>
        <p:spPr>
          <a:xfrm>
            <a:off x="1494701" y="1324519"/>
            <a:ext cx="5974080" cy="39371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407875" y="714235"/>
            <a:ext cx="62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MODELO JERÁRQUICO DE ELEMENTOS HTML 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documento HTML.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9"/>
          <p:cNvSpPr txBox="1"/>
          <p:nvPr/>
        </p:nvSpPr>
        <p:spPr>
          <a:xfrm>
            <a:off x="1578812" y="1404005"/>
            <a:ext cx="5823275" cy="378565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"es"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Mi documento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Titulo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"parte1"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Capitulo 1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Primer párrafo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Segundo párrafo del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Capitulo 1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"parte2"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Capitulo 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Tercer párrafo 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Con un párrafo interno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Cuarto párrafo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19"/>
          <p:cNvSpPr txBox="1"/>
          <p:nvPr/>
        </p:nvSpPr>
        <p:spPr>
          <a:xfrm>
            <a:off x="86020" y="2669191"/>
            <a:ext cx="1324570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“Hermanos”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“Hijos” de </a:t>
            </a:r>
            <a:r>
              <a:rPr b="1" i="0" lang="es-PE" sz="1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7552892" y="2651246"/>
            <a:ext cx="1490373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“Hijos” del </a:t>
            </a:r>
            <a:r>
              <a:rPr b="1" i="0" lang="es-PE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b="0" i="0" lang="es-PE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con id “parte1”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7552892" y="3760060"/>
            <a:ext cx="1490373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48C2BB"/>
                </a:solidFill>
                <a:latin typeface="Calibri"/>
                <a:ea typeface="Calibri"/>
                <a:cs typeface="Calibri"/>
                <a:sym typeface="Calibri"/>
              </a:rPr>
              <a:t>“Padre” </a:t>
            </a:r>
            <a:r>
              <a:rPr b="0" i="0" lang="es-PE" sz="1600" u="none" cap="none" strike="noStrike">
                <a:solidFill>
                  <a:srgbClr val="48C2BB"/>
                </a:solidFill>
                <a:latin typeface="Calibri"/>
                <a:ea typeface="Calibri"/>
                <a:cs typeface="Calibri"/>
                <a:sym typeface="Calibri"/>
              </a:rPr>
              <a:t>del elemento </a:t>
            </a:r>
            <a:r>
              <a:rPr b="0" i="1" lang="es-PE" sz="1600" u="none" cap="none" strike="noStrike">
                <a:solidFill>
                  <a:srgbClr val="48C2BB"/>
                </a:solidFill>
                <a:latin typeface="Calibri"/>
                <a:ea typeface="Calibri"/>
                <a:cs typeface="Calibri"/>
                <a:sym typeface="Calibri"/>
              </a:rPr>
              <a:t>span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19"/>
          <p:cNvCxnSpPr/>
          <p:nvPr/>
        </p:nvCxnSpPr>
        <p:spPr>
          <a:xfrm flipH="1" rot="10800000">
            <a:off x="3994484" y="2810511"/>
            <a:ext cx="3558300" cy="381900"/>
          </a:xfrm>
          <a:prstGeom prst="bentConnector3">
            <a:avLst>
              <a:gd fmla="val 50002" name="adj1"/>
            </a:avLst>
          </a:prstGeom>
          <a:noFill/>
          <a:ln cap="flat" cmpd="sng" w="22225">
            <a:solidFill>
              <a:srgbClr val="7030A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5" name="Google Shape;315;p19"/>
          <p:cNvCxnSpPr/>
          <p:nvPr/>
        </p:nvCxnSpPr>
        <p:spPr>
          <a:xfrm flipH="1" rot="10800000">
            <a:off x="4102768" y="2943710"/>
            <a:ext cx="3450000" cy="446400"/>
          </a:xfrm>
          <a:prstGeom prst="bentConnector3">
            <a:avLst>
              <a:gd fmla="val 50002" name="adj1"/>
            </a:avLst>
          </a:prstGeom>
          <a:noFill/>
          <a:ln cap="flat" cmpd="sng" w="22225">
            <a:solidFill>
              <a:srgbClr val="7030A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6" name="Google Shape;316;p19"/>
          <p:cNvCxnSpPr/>
          <p:nvPr/>
        </p:nvCxnSpPr>
        <p:spPr>
          <a:xfrm flipH="1" rot="10800000">
            <a:off x="6557211" y="3082783"/>
            <a:ext cx="995700" cy="455400"/>
          </a:xfrm>
          <a:prstGeom prst="bentConnector3">
            <a:avLst>
              <a:gd fmla="val 49999" name="adj1"/>
            </a:avLst>
          </a:prstGeom>
          <a:noFill/>
          <a:ln cap="flat" cmpd="sng" w="22225">
            <a:solidFill>
              <a:srgbClr val="7030A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7" name="Google Shape;317;p19"/>
          <p:cNvCxnSpPr/>
          <p:nvPr/>
        </p:nvCxnSpPr>
        <p:spPr>
          <a:xfrm>
            <a:off x="6557211" y="3610150"/>
            <a:ext cx="1055100" cy="2520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rgbClr val="48C2BB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8" name="Google Shape;318;p19"/>
          <p:cNvCxnSpPr/>
          <p:nvPr/>
        </p:nvCxnSpPr>
        <p:spPr>
          <a:xfrm>
            <a:off x="4467496" y="3610150"/>
            <a:ext cx="3144900" cy="338400"/>
          </a:xfrm>
          <a:prstGeom prst="bentConnector3">
            <a:avLst>
              <a:gd fmla="val -110" name="adj1"/>
            </a:avLst>
          </a:prstGeom>
          <a:noFill/>
          <a:ln cap="flat" cmpd="sng" w="22225">
            <a:solidFill>
              <a:srgbClr val="48C2BB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9" name="Google Shape;319;p19"/>
          <p:cNvCxnSpPr/>
          <p:nvPr/>
        </p:nvCxnSpPr>
        <p:spPr>
          <a:xfrm>
            <a:off x="1404443" y="2810497"/>
            <a:ext cx="557546" cy="0"/>
          </a:xfrm>
          <a:prstGeom prst="straightConnector1">
            <a:avLst/>
          </a:prstGeom>
          <a:noFill/>
          <a:ln cap="flat" cmpd="sng" w="25400">
            <a:solidFill>
              <a:srgbClr val="F5913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0" name="Google Shape;320;p19"/>
          <p:cNvCxnSpPr/>
          <p:nvPr/>
        </p:nvCxnSpPr>
        <p:spPr>
          <a:xfrm>
            <a:off x="1404443" y="3032477"/>
            <a:ext cx="557546" cy="0"/>
          </a:xfrm>
          <a:prstGeom prst="straightConnector1">
            <a:avLst/>
          </a:prstGeom>
          <a:noFill/>
          <a:ln cap="flat" cmpd="sng" w="25400">
            <a:solidFill>
              <a:srgbClr val="F5913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p19"/>
          <p:cNvCxnSpPr>
            <a:stCxn id="311" idx="2"/>
          </p:cNvCxnSpPr>
          <p:nvPr/>
        </p:nvCxnSpPr>
        <p:spPr>
          <a:xfrm flipH="1" rot="-5400000">
            <a:off x="979755" y="2960961"/>
            <a:ext cx="756300" cy="1219200"/>
          </a:xfrm>
          <a:prstGeom prst="bentConnector2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522595" y="810908"/>
            <a:ext cx="7836314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contenido de una página web es fundamental para transmitir el objetivo del sitio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página web puede presentar texto, imágenes, contenido multimedia o una combinación de estos elementos.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la construcción de páginas web es fundamental conocer los conceptos que nos ayuden a definir un contenido de calidad.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 ello, durante esta sesión: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3" lvl="1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 las principales etiquetas HTML y propiedades CSS para dar formato al texto en una página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3" lvl="1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Conocerás recursos para encontrar y editar imágenes para tu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3" lvl="1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 el manejo de imágenes en una página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/>
          <p:nvPr/>
        </p:nvSpPr>
        <p:spPr>
          <a:xfrm>
            <a:off x="1245323" y="2192815"/>
            <a:ext cx="6723017" cy="15354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407875" y="826950"/>
            <a:ext cx="681486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SELECTOR DE DESCENDIENTES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Podemos definir el formato de un elemento “hijo” o descendiente de otro utilizando el combinador </a:t>
            </a:r>
            <a:r>
              <a:rPr b="0" i="0" lang="es-PE" sz="1600" u="sng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espacio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aplicado al HTML anterior: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07874" y="3897870"/>
            <a:ext cx="812652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primera regla aplica un tipo de fuente a todos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segunda regla aplica un tipo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descendientes del elemento con id “</a:t>
            </a:r>
            <a:r>
              <a:rPr b="0" i="1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parte1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1319346" y="2276756"/>
            <a:ext cx="6577236" cy="13849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Verdana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Geneva,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Tahoma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#parte1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Impact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Haettenschweiler,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'Arial Narrow Bold'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/>
          <p:nvPr/>
        </p:nvSpPr>
        <p:spPr>
          <a:xfrm>
            <a:off x="1288869" y="1907687"/>
            <a:ext cx="6726296" cy="18996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407875" y="763715"/>
            <a:ext cx="836165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SELECTOR DE HIJOS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Podemos definir el formato de todos los “hijos” de un determinado elemento utilizando el combinador “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aplicado al HTML anterior: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407875" y="3966400"/>
            <a:ext cx="829198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segunda regla aplica un tipo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hijos directos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tercera regla aplica un color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hijos directos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a su vez sean hijos directos de un elemento con id “</a:t>
            </a:r>
            <a:r>
              <a:rPr b="0" i="1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parte1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1365281" y="1988705"/>
            <a:ext cx="6577236" cy="175432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Verdana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Geneva,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Tahoma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&gt;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Impact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Haettenschweiler,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'Arial Narrow Bold'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#parte1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&gt;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&gt;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/>
          <p:nvPr/>
        </p:nvSpPr>
        <p:spPr>
          <a:xfrm>
            <a:off x="1241227" y="2438548"/>
            <a:ext cx="6735824" cy="13098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407875" y="772617"/>
            <a:ext cx="823973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SELECTOR DE HERMANOS ADYACENTES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Podemos definir el formato de todos los “hermanos” adyacentes de un determinado elemento utilizando el combinador “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definimos A + B, quiere decir que el segundo elemento (B) sigue directamente al primero (A) y ambos comparten el mismo padre.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aplicado al HTML anterior: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407875" y="4069497"/>
            <a:ext cx="830940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primera regla aplica un color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hermanos adyacentes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h2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En el HTML anterior, se aplica a los párrafos primero y tercero.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segunda regla aplica un color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hermanos adyacentes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h2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En el HTML anterior, se aplica a los párrafos segundo y cuarto.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1325537" y="2494325"/>
            <a:ext cx="6577236" cy="12003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+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slateblue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+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+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tomato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/>
          <p:nvPr/>
        </p:nvSpPr>
        <p:spPr>
          <a:xfrm>
            <a:off x="1226372" y="2582322"/>
            <a:ext cx="6702014" cy="76379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407875" y="708103"/>
            <a:ext cx="6924629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SELECTOR DE HERMANOS GENERALES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Podemos definir el formato de todos los “hermanos” de un determinado elemento utilizando el combinador “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definimos A ~ B, quiere decir que el segundo elemento (B) sigue al primero (A), no necesariamente de forma inmediata, y ambos comparten el mismo padre.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 el siguiente código CSS aplicado al HTML anterior: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3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SELECTORES ANIDADOS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407874" y="3744074"/>
            <a:ext cx="816462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regla aplica un color de fuente a los elementos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sean hermanos de otro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En el HTML anterior, se aplica a los párrafos segundo y cuarto.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1283382" y="2637018"/>
            <a:ext cx="6577236" cy="64633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~ </a:t>
            </a: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slateblue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ALINEAMIENTO HORIZONTAL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/>
        </p:nvSpPr>
        <p:spPr>
          <a:xfrm>
            <a:off x="407875" y="721393"/>
            <a:ext cx="8538417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HORIZONTALMENTE CON MARGIN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CSS, varias propiedades se pueden utilizar para alinear elementos horizontalmente.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CENTRAR USANDO MARGIN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 el ancho de un elemento en bloque evitará que se extiende hacia los bordes de su contenedor. Utilice margin: auto; , para centrar horizontalmente un elemento dentro de su contenedor.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P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elemento tomará el ancho especificado, y el espacio restante será dividido en partes iguales entre los dos márgenes: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HORIZONTAL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992082" y="3586656"/>
            <a:ext cx="6735824" cy="15637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1071376" y="3676048"/>
            <a:ext cx="6577236" cy="13849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.center </a:t>
            </a:r>
            <a:r>
              <a:rPr b="0" i="0" lang="es-PE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60%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3px solid #73AD21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PE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424251" y="3703125"/>
            <a:ext cx="8619387" cy="57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/>
        </p:nvSpPr>
        <p:spPr>
          <a:xfrm>
            <a:off x="407875" y="721393"/>
            <a:ext cx="79042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TODOS LOS ELEMENTOS FLEXIBLES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Flexbox permite alinear elementos en un espacio vertical utilizando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align-items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continuación se describe el efecto de sus posibles valores: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27"/>
          <p:cNvGrpSpPr/>
          <p:nvPr/>
        </p:nvGrpSpPr>
        <p:grpSpPr>
          <a:xfrm>
            <a:off x="1114727" y="1877383"/>
            <a:ext cx="1928134" cy="1468842"/>
            <a:chOff x="4779884" y="2173506"/>
            <a:chExt cx="2431144" cy="1852031"/>
          </a:xfrm>
        </p:grpSpPr>
        <p:sp>
          <p:nvSpPr>
            <p:cNvPr id="394" name="Google Shape;394;p27"/>
            <p:cNvSpPr/>
            <p:nvPr/>
          </p:nvSpPr>
          <p:spPr>
            <a:xfrm>
              <a:off x="4896659" y="2264217"/>
              <a:ext cx="436089" cy="43638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779884" y="2173506"/>
              <a:ext cx="2431144" cy="1852031"/>
            </a:xfrm>
            <a:prstGeom prst="rect">
              <a:avLst/>
            </a:prstGeom>
            <a:noFill/>
            <a:ln cap="flat" cmpd="sng" w="25400">
              <a:solidFill>
                <a:srgbClr val="276B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486569" y="2264217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6076479" y="2264515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6666388" y="2264217"/>
              <a:ext cx="436089" cy="43638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7"/>
          <p:cNvSpPr txBox="1"/>
          <p:nvPr/>
        </p:nvSpPr>
        <p:spPr>
          <a:xfrm>
            <a:off x="1201863" y="1566199"/>
            <a:ext cx="1737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27"/>
          <p:cNvGrpSpPr/>
          <p:nvPr/>
        </p:nvGrpSpPr>
        <p:grpSpPr>
          <a:xfrm>
            <a:off x="3531924" y="1877383"/>
            <a:ext cx="1928134" cy="1468842"/>
            <a:chOff x="4779884" y="2173506"/>
            <a:chExt cx="2431144" cy="1852031"/>
          </a:xfrm>
        </p:grpSpPr>
        <p:sp>
          <p:nvSpPr>
            <p:cNvPr id="401" name="Google Shape;401;p27"/>
            <p:cNvSpPr/>
            <p:nvPr/>
          </p:nvSpPr>
          <p:spPr>
            <a:xfrm>
              <a:off x="4896659" y="3497369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779884" y="2173506"/>
              <a:ext cx="2431144" cy="1852031"/>
            </a:xfrm>
            <a:prstGeom prst="rect">
              <a:avLst/>
            </a:prstGeom>
            <a:noFill/>
            <a:ln cap="flat" cmpd="sng" w="25400">
              <a:solidFill>
                <a:srgbClr val="276B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486569" y="3497369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6076479" y="3497667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666387" y="3497369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27"/>
          <p:cNvGrpSpPr/>
          <p:nvPr/>
        </p:nvGrpSpPr>
        <p:grpSpPr>
          <a:xfrm>
            <a:off x="2331277" y="3766455"/>
            <a:ext cx="1928134" cy="1468842"/>
            <a:chOff x="4779884" y="2173506"/>
            <a:chExt cx="2431144" cy="1852031"/>
          </a:xfrm>
        </p:grpSpPr>
        <p:sp>
          <p:nvSpPr>
            <p:cNvPr id="407" name="Google Shape;407;p27"/>
            <p:cNvSpPr/>
            <p:nvPr/>
          </p:nvSpPr>
          <p:spPr>
            <a:xfrm>
              <a:off x="4896659" y="2822317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4779884" y="2173506"/>
              <a:ext cx="2431144" cy="1852031"/>
            </a:xfrm>
            <a:prstGeom prst="rect">
              <a:avLst/>
            </a:prstGeom>
            <a:noFill/>
            <a:ln cap="flat" cmpd="sng" w="25400">
              <a:solidFill>
                <a:srgbClr val="276B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486569" y="2822317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6076479" y="2822615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6666387" y="2822317"/>
              <a:ext cx="436089" cy="436387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7"/>
          <p:cNvGrpSpPr/>
          <p:nvPr/>
        </p:nvGrpSpPr>
        <p:grpSpPr>
          <a:xfrm>
            <a:off x="4748474" y="3766455"/>
            <a:ext cx="1928134" cy="1468842"/>
            <a:chOff x="4779884" y="2173506"/>
            <a:chExt cx="2431144" cy="1852031"/>
          </a:xfrm>
        </p:grpSpPr>
        <p:sp>
          <p:nvSpPr>
            <p:cNvPr id="413" name="Google Shape;413;p27"/>
            <p:cNvSpPr/>
            <p:nvPr/>
          </p:nvSpPr>
          <p:spPr>
            <a:xfrm>
              <a:off x="4896659" y="2281077"/>
              <a:ext cx="436089" cy="163417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779884" y="2173506"/>
              <a:ext cx="2431144" cy="1852031"/>
            </a:xfrm>
            <a:prstGeom prst="rect">
              <a:avLst/>
            </a:prstGeom>
            <a:noFill/>
            <a:ln cap="flat" cmpd="sng" w="25400">
              <a:solidFill>
                <a:srgbClr val="276B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486569" y="2281077"/>
              <a:ext cx="436089" cy="163417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6076479" y="2281077"/>
              <a:ext cx="436089" cy="163417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6666387" y="2281077"/>
              <a:ext cx="436089" cy="1634178"/>
            </a:xfrm>
            <a:prstGeom prst="rect">
              <a:avLst/>
            </a:prstGeom>
            <a:solidFill>
              <a:srgbClr val="9EC9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PE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27"/>
          <p:cNvGrpSpPr/>
          <p:nvPr/>
        </p:nvGrpSpPr>
        <p:grpSpPr>
          <a:xfrm>
            <a:off x="5945230" y="1876154"/>
            <a:ext cx="1928134" cy="1468842"/>
            <a:chOff x="5909363" y="3246281"/>
            <a:chExt cx="1928134" cy="1468842"/>
          </a:xfrm>
        </p:grpSpPr>
        <p:grpSp>
          <p:nvGrpSpPr>
            <p:cNvPr id="419" name="Google Shape;419;p27"/>
            <p:cNvGrpSpPr/>
            <p:nvPr/>
          </p:nvGrpSpPr>
          <p:grpSpPr>
            <a:xfrm>
              <a:off x="5909363" y="3246281"/>
              <a:ext cx="1928134" cy="1468842"/>
              <a:chOff x="4779884" y="2173506"/>
              <a:chExt cx="2431144" cy="1852031"/>
            </a:xfrm>
          </p:grpSpPr>
          <p:sp>
            <p:nvSpPr>
              <p:cNvPr id="420" name="Google Shape;420;p27"/>
              <p:cNvSpPr/>
              <p:nvPr/>
            </p:nvSpPr>
            <p:spPr>
              <a:xfrm>
                <a:off x="4896659" y="2616367"/>
                <a:ext cx="436089" cy="436387"/>
              </a:xfrm>
              <a:prstGeom prst="rect">
                <a:avLst/>
              </a:prstGeom>
              <a:solidFill>
                <a:srgbClr val="9EC9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-PE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4779884" y="2173506"/>
                <a:ext cx="2431144" cy="1852031"/>
              </a:xfrm>
              <a:prstGeom prst="rect">
                <a:avLst/>
              </a:prstGeom>
              <a:noFill/>
              <a:ln cap="flat" cmpd="sng" w="25400">
                <a:solidFill>
                  <a:srgbClr val="276B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5486569" y="2311155"/>
                <a:ext cx="436089" cy="1092794"/>
              </a:xfrm>
              <a:prstGeom prst="rect">
                <a:avLst/>
              </a:prstGeom>
              <a:solidFill>
                <a:srgbClr val="9EC9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-PE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6076479" y="2616664"/>
                <a:ext cx="436089" cy="436387"/>
              </a:xfrm>
              <a:prstGeom prst="rect">
                <a:avLst/>
              </a:prstGeom>
              <a:solidFill>
                <a:srgbClr val="9EC9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-PE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6666387" y="2616367"/>
                <a:ext cx="436089" cy="436387"/>
              </a:xfrm>
              <a:prstGeom prst="rect">
                <a:avLst/>
              </a:prstGeom>
              <a:solidFill>
                <a:srgbClr val="9EC9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-PE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5" name="Google Shape;425;p27"/>
            <p:cNvCxnSpPr/>
            <p:nvPr/>
          </p:nvCxnSpPr>
          <p:spPr>
            <a:xfrm>
              <a:off x="5971430" y="3880236"/>
              <a:ext cx="1804946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426" name="Google Shape;426;p27"/>
          <p:cNvSpPr txBox="1"/>
          <p:nvPr/>
        </p:nvSpPr>
        <p:spPr>
          <a:xfrm>
            <a:off x="3634962" y="1572773"/>
            <a:ext cx="1737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7"/>
          <p:cNvSpPr txBox="1"/>
          <p:nvPr/>
        </p:nvSpPr>
        <p:spPr>
          <a:xfrm>
            <a:off x="2418413" y="3467152"/>
            <a:ext cx="1737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4859464" y="3456527"/>
            <a:ext cx="1737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6049908" y="1552759"/>
            <a:ext cx="1737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/>
          <p:nvPr/>
        </p:nvSpPr>
        <p:spPr>
          <a:xfrm>
            <a:off x="1032589" y="1550503"/>
            <a:ext cx="7151855" cy="368189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407875" y="706593"/>
            <a:ext cx="701532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TODOS LOS ELEMENTOS FLEXIBLES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este caso, consideramos nuestro ejemplo HTML con tres elementos flexibles para el que definimos el siguiente código CSS: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1096085" y="1622375"/>
            <a:ext cx="7015326" cy="353943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.contenedor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coral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.pelicula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lightskyblue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5px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5px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flex-basis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4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"/>
          <p:cNvSpPr txBox="1"/>
          <p:nvPr/>
        </p:nvSpPr>
        <p:spPr>
          <a:xfrm>
            <a:off x="407875" y="755376"/>
            <a:ext cx="592503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TODOS LOS ELEMENTOS FLEXIBLES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 el código anterior, obtenemos una vista similar a la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689" y="1570496"/>
            <a:ext cx="6766621" cy="3297960"/>
          </a:xfrm>
          <a:prstGeom prst="rect">
            <a:avLst/>
          </a:prstGeom>
          <a:noFill/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FORMATO DE PÁRRAFOS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/>
          <p:nvPr/>
        </p:nvSpPr>
        <p:spPr>
          <a:xfrm>
            <a:off x="1014047" y="2532897"/>
            <a:ext cx="7127630" cy="214532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335218" y="787985"/>
            <a:ext cx="8530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UN ELEMENTO FLEXIBLE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align-items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se define en el contenedor para alinear todos los elementos internos.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se desea especificar la alineación vertical desde la definición CSS para un elemento flexible, se utiliza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align-self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 propiedad emplea los mismos valores que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align-items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algunas modificaciones al código HTML.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1064337" y="2582956"/>
            <a:ext cx="7015326" cy="20313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"episodio4"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"pelicula"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Episodio IV: Una Nueva Esperanza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"episodio5"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"pelicula"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Episodio V: El Imperio Contraataca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"episodio6"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"pelicula"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Episodio VI: El Retorno del Jedi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/>
          <p:nvPr/>
        </p:nvSpPr>
        <p:spPr>
          <a:xfrm>
            <a:off x="988541" y="1493568"/>
            <a:ext cx="7149620" cy="338348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407875" y="837949"/>
            <a:ext cx="557174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UN ELEMENTO FLEXIBLE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Modificamos el código CSS según los cambios en el HTML.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1055791" y="1557426"/>
            <a:ext cx="7015326" cy="32316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.contenedor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coral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.pelicula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lightskyblue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flex-basis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#episodio4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align-self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#episodio5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align-self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#episodio6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 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align-self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/>
        </p:nvSpPr>
        <p:spPr>
          <a:xfrm>
            <a:off x="407875" y="802470"/>
            <a:ext cx="61839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ALINEAR VERTICALMENTE UN ELEMENTO FLEXIBLE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 el código anterior, obtenemos una vista similar a la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ALINEAMIENTO VERTICAL CON FLEX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378" y="1614570"/>
            <a:ext cx="6609244" cy="3297960"/>
          </a:xfrm>
          <a:prstGeom prst="rect">
            <a:avLst/>
          </a:prstGeom>
          <a:noFill/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"/>
          <p:cNvSpPr txBox="1"/>
          <p:nvPr/>
        </p:nvSpPr>
        <p:spPr>
          <a:xfrm>
            <a:off x="407875" y="793547"/>
            <a:ext cx="458866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IMÁGENES EN 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imágenes son un elemento muy utilizado y requerido en las páginas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 HTML, insertar imágenes en una página es una tarea muy sencilla.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Siempre debemos tener en cuenta que las imágenes que queremos mostrar correspondan con el contenido y el estilo de la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project with javascript Stock Photos, Royalty Free Software  project with javascript Images | Depositphotos" id="488" name="Google Shape;488;p34"/>
          <p:cNvPicPr preferRelativeResize="0"/>
          <p:nvPr/>
        </p:nvPicPr>
        <p:blipFill rotWithShape="1">
          <a:blip r:embed="rId3">
            <a:alphaModFix/>
          </a:blip>
          <a:srcRect b="0" l="14160" r="30142" t="0"/>
          <a:stretch/>
        </p:blipFill>
        <p:spPr>
          <a:xfrm>
            <a:off x="5316870" y="793547"/>
            <a:ext cx="3181495" cy="380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"/>
          <p:cNvSpPr txBox="1"/>
          <p:nvPr/>
        </p:nvSpPr>
        <p:spPr>
          <a:xfrm>
            <a:off x="407875" y="824533"/>
            <a:ext cx="6858000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IMG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colocar una imagen en una página HTML se utiliza 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&lt;img&gt;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Esta etiqueta no contiene texto ni una etiqueta de cierre.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Entre sus atributos principales tenemos: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scr: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Indica la ruta de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Especifica un texto alternativo para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width: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Especifica el ancho de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heigth: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Especifica el alto de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Muestra un texto a modo de tooltip al pasar sobre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otros atributos que nos ayudan a definir diferentes tamaños de la imagen según la resolución de la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5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5"/>
          <p:cNvSpPr/>
          <p:nvPr/>
        </p:nvSpPr>
        <p:spPr>
          <a:xfrm>
            <a:off x="1724296" y="4267486"/>
            <a:ext cx="5677989" cy="4380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1811804" y="4332601"/>
            <a:ext cx="5520391" cy="3077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"auto-blanco.jpg"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/>
          <p:nvPr/>
        </p:nvSpPr>
        <p:spPr>
          <a:xfrm>
            <a:off x="1469293" y="4380587"/>
            <a:ext cx="5677989" cy="4380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1475548" y="2796148"/>
            <a:ext cx="5677989" cy="9381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1475548" y="1825466"/>
            <a:ext cx="5665481" cy="4380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407875" y="857188"/>
            <a:ext cx="58288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IMG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mostrar una imagen que está ubicada en la misma carpeta que la página web.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6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1532834" y="1899013"/>
            <a:ext cx="5520391" cy="3077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"auto-blanco.jpg"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429389" y="2365057"/>
            <a:ext cx="7434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mostrar una imagen que está ubicada en una carpeta distinta a la de la página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1554348" y="2878790"/>
            <a:ext cx="5520391" cy="3077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"img/auto-blanco.jpg"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1554348" y="3338744"/>
            <a:ext cx="5520391" cy="3077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"../img/auto-blanco.jpg"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407875" y="3936407"/>
            <a:ext cx="70814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mostrar una imagen que está ubicada en una web distinta a la de la página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6"/>
          <p:cNvSpPr txBox="1"/>
          <p:nvPr/>
        </p:nvSpPr>
        <p:spPr>
          <a:xfrm>
            <a:off x="1554348" y="4445702"/>
            <a:ext cx="5520391" cy="3077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"http://dominio.com/img/auto-blanco.jpg"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705A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4161277" y="1335175"/>
            <a:ext cx="322570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recomienda que </a:t>
            </a:r>
            <a:r>
              <a:rPr b="0" i="0" lang="es-PE" sz="20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imágenes de un sitio web estén ubicadas en una carpeta del mismo sitio</a:t>
            </a:r>
            <a:r>
              <a:rPr b="0" i="0" lang="es-P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evitar un tiempo de carga muy alto, ya que de lo contrario el navegador tendrá que buscarlas en una ubicación distinta a la actual.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rpeta - Iconos gratis de archivos y carpetas" id="521" name="Google Shape;5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047" y="1647232"/>
            <a:ext cx="2029203" cy="202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/>
          <p:nvPr/>
        </p:nvSpPr>
        <p:spPr>
          <a:xfrm>
            <a:off x="407875" y="894130"/>
            <a:ext cx="734651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ACCESIBILIDAD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lo siguientes casos: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persona con discapacidad visual accede a la web utilizando un lector de pantalla.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persona accede a la web utilizando un navegador que solo muestra texto (por ejemplo, el navegador Lynx).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Una persona ha deshabilitado las imágenes en su navegador para reducir el volumen de transferencia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los casos anteriores, una imagen colocada en nuestra página web no podrá ser mostrada o no será apreciada por el usuario. Para estas situaciones, existen pautas de accesibilidad.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/>
          <p:nvPr/>
        </p:nvSpPr>
        <p:spPr>
          <a:xfrm>
            <a:off x="1530583" y="2035468"/>
            <a:ext cx="5677989" cy="115186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407875" y="862678"/>
            <a:ext cx="637731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ACCESIBILIDAD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&lt;img&gt;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proporciona el atributo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especificar un texto alternativo en caso no se muestre la imagen o si se está usando un lector de pantalla.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Y ACCESIBILIDAD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1609381" y="2134348"/>
            <a:ext cx="5520391" cy="95410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"auto-blanco.jpg"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"Un auto blanco en una carretera, sin otros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autos cerca y con vegetación a un lado 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la carretera"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407875" y="3575050"/>
            <a:ext cx="65720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más detalle de las pautas de accesibilidad y su uso se puede visitar el siguiente enlace: </a:t>
            </a:r>
            <a:r>
              <a:rPr b="0" i="1" lang="es-PE" sz="16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http://www.codexexempla.org/curso/curso_2_6_b.php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/>
        </p:nvSpPr>
        <p:spPr>
          <a:xfrm>
            <a:off x="407875" y="1071887"/>
            <a:ext cx="4342545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bien una página web permite el manejo de imágenes, sonidos, videos y animaciones, el texto es un elemento fundamental para expresar las ideas que queremos dar a conocer.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HTML ofrece una serie de etiquetas para el manejo de texto en una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CSS ofrece una serie de propiedades que permiten dar formato al texto en una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bien podría considerarse que basta con utilizar CSS para dar formato al texto, es recomendable utilizar las etiquetas HTML para dar una correcta semántica al texto.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309966" y="674773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TEXTO EN UNA PÁGINA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mazing Colorful Websites With Vibrant Color Schemes" id="66" name="Google Shape;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2328" y="1713269"/>
            <a:ext cx="3994405" cy="228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424251" y="4037661"/>
            <a:ext cx="8619387" cy="737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b="1" i="0" lang="es-P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BANCOS DE IMÁGENES GRATUITAS Y DE 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/>
          <p:nvPr/>
        </p:nvSpPr>
        <p:spPr>
          <a:xfrm>
            <a:off x="407875" y="909981"/>
            <a:ext cx="4373131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BANCOS DE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banco de imágenes es un repositorio en línea de imágenes, fotografías y otros elementos gráficos que pueden ser visualizados y descargados de forma gratuita o a través de un pago determinado.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Permiten tener acceso a una gran cantidad de imágenes de alta calidad y de diversos temas.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 embargo, es importante considerar que, al ser imágenes de acceso público, existe la posibilidad de que una imagen sea utilizada por muchas organizaciones.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BANCOS DE IMÁGENES GRATUITAS Y DE PAGO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tos son los 14 mejores bancos de imágenes gratis - Gràffica" id="554" name="Google Shape;554;p41"/>
          <p:cNvPicPr preferRelativeResize="0"/>
          <p:nvPr/>
        </p:nvPicPr>
        <p:blipFill rotWithShape="1">
          <a:blip r:embed="rId3">
            <a:alphaModFix/>
          </a:blip>
          <a:srcRect b="0" l="22924" r="22922" t="0"/>
          <a:stretch/>
        </p:blipFill>
        <p:spPr>
          <a:xfrm>
            <a:off x="5087639" y="744519"/>
            <a:ext cx="3718677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 txBox="1"/>
          <p:nvPr/>
        </p:nvSpPr>
        <p:spPr>
          <a:xfrm>
            <a:off x="407875" y="779306"/>
            <a:ext cx="7439290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BANCOS DE IMÁGENES GRATUITOS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Existe una gran cantidad de bancos de imágenes gratuitos que ponen a disposición del público imágenes libres de derechos de autor. Entre los más populares tenemos: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comunidad de creativos que ofrecen tanto imágenes como videos libres de derechos de autor y que pueden ser utilizadas incluso comercialmente.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definen como “la comunidad de fotógrafos más generosa del mundo”. Ofrece más de dos millones de imágenes de alta resolución que pueden ser utilizadas con fines comerciales.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una gran cantidad de imágenes, ilustraciones, iconos y otros elementos tanto gratuitos como de pago. Para acceder a las imágenes libre es necesario realizar las búsquedas indicando el tipo de licencia gratuito.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 metabuscador de imágenes gratuitas y de alta calidad.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BANCOS DE IMÁGENES GRATUITAS Y DE PAGO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co de imágenes - Pixabay | educarchile" id="566" name="Google Shape;5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72" y="359230"/>
            <a:ext cx="4147457" cy="2384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0+ Florida Pictures [Scenic Travel Photos] | Download Free Images on  Unsplash" id="567" name="Google Shape;56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572" y="2862128"/>
            <a:ext cx="4169229" cy="2188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pik | Figma Community" id="568" name="Google Shape;568;p43"/>
          <p:cNvPicPr preferRelativeResize="0"/>
          <p:nvPr/>
        </p:nvPicPr>
        <p:blipFill rotWithShape="1">
          <a:blip r:embed="rId5">
            <a:alphaModFix/>
          </a:blip>
          <a:srcRect b="0" l="6649" r="17120" t="0"/>
          <a:stretch/>
        </p:blipFill>
        <p:spPr>
          <a:xfrm>
            <a:off x="5007426" y="359230"/>
            <a:ext cx="3635831" cy="2384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xels ahora te deja buscar vídeos de stock gratuitos, libres de uso y de  alta calidad" id="569" name="Google Shape;56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7426" y="2862128"/>
            <a:ext cx="3635831" cy="227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/>
          <p:nvPr/>
        </p:nvSpPr>
        <p:spPr>
          <a:xfrm>
            <a:off x="407875" y="803225"/>
            <a:ext cx="837689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BANCOS DE IMÁGENES DE 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bancos de imágenes de pago permiten acceder a una gran cantidad de imágenes de alta calidad a través de un pago que generalmente es mensual y que da acceso a una cantidad de descargas determinada. Entre los más populares tenemos: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4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BANCOS DE IMÁGENES GRATUITAS Y DE PAGO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enda fotos, clips de video, ilustraciones y vectores | Shutterstock" id="577" name="Google Shape;577;p44"/>
          <p:cNvPicPr preferRelativeResize="0"/>
          <p:nvPr/>
        </p:nvPicPr>
        <p:blipFill rotWithShape="1">
          <a:blip r:embed="rId3">
            <a:alphaModFix/>
          </a:blip>
          <a:srcRect b="0" l="0" r="13224" t="0"/>
          <a:stretch/>
        </p:blipFill>
        <p:spPr>
          <a:xfrm>
            <a:off x="5081448" y="1962184"/>
            <a:ext cx="3673629" cy="26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4"/>
          <p:cNvSpPr txBox="1"/>
          <p:nvPr/>
        </p:nvSpPr>
        <p:spPr>
          <a:xfrm>
            <a:off x="0" y="1962184"/>
            <a:ext cx="4721452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Shutterstock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posee alrededor de 380 millones de imágenes categorizadas que se encuentran disponibles a través de un pago mensual con acceso a un determinado número de descargas.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Fotolia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(Adobe Stock):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banco de imágenes de Adobe. Ofrece suscripciones anuales (cobradas por mes) o mensuales.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Depositphotos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más de 218 millones de archivos también con suscripciones anuales o mensuales.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424251" y="3703125"/>
            <a:ext cx="8619387" cy="138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EDICIÓN DE IMÁGENES CON HERRAMIENTAS EN LÍNEA GRATUITAS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EDICIÓN DE IMÁGENES CON HERRAMIENTAS EN LÍNEA GRATUITAS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ee Online Photo Editor | Promo.com" id="593" name="Google Shape;5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93" y="783630"/>
            <a:ext cx="4826907" cy="34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6"/>
          <p:cNvSpPr txBox="1"/>
          <p:nvPr/>
        </p:nvSpPr>
        <p:spPr>
          <a:xfrm>
            <a:off x="360863" y="1698443"/>
            <a:ext cx="410228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EDICIÓN DE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el proceso que permite modificar las imágenes con el objetivo de mejorar o cambiar el acabado de las mismas.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Actualmente, la edición de imágenes forma parte del proceso de creación de fotografías profesionales.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/>
          <p:nvPr/>
        </p:nvSpPr>
        <p:spPr>
          <a:xfrm>
            <a:off x="407875" y="887730"/>
            <a:ext cx="7204494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EDITORES DE IMÁGENES EN LÍNEA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Existen varios programas de software editores de imágenes como Adobe Photoshop o Gimp.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También existen alternativas en línea para la edición de imágenes: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Fotor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una web para la edición rápida de fotografías. Su idea básica es hacer retoques rápidos con pocos clics. Tiene una edición de pago, aunque su edición gratuita es bastante completa.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Photopea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 editor orientado al uso profesional. Se presenta como una alternativa al uso de Photoshop o Gimp, incluso permite el trabajo con archivos PSD. Su interfaz es similar a la de Photoshop.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1" i="0" lang="es-PE" sz="16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Pixlr</a:t>
            </a:r>
            <a:r>
              <a:rPr b="1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s-PE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editor de fotografías que ofrece dos productos: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Pixlr X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un editor sencillo para trabajos rápidos; 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Pixlr E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un editor avanzado.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EDICIÓN DE IMÁGENES CON HERRAMIENTAS EN LÍNEA GRATUITAS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8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IMAGEN RESPONSIVE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/>
          <p:nvPr/>
        </p:nvSpPr>
        <p:spPr>
          <a:xfrm>
            <a:off x="407875" y="800647"/>
            <a:ext cx="450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DISEÑO ADAPTABLE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 desarrollar un sitio web debemos tener en cuenta que este será visualizado en todo tipo de dispositivos como PC de escritorio, laptops, tablets o celulares. Estos dispositivos a su vez pueden tener pantallas de distintos tamaños.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 plantea la necesidad de que nuestro diseño se adapte de manera tal que nuestro contenido sea visible en todo dispositivo. Este concepto se </a:t>
            </a:r>
            <a:r>
              <a:rPr lang="es-PE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como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diseño adaptable </a:t>
            </a:r>
            <a:r>
              <a:rPr b="0" i="1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(responsive design)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IMAGEN RESPONSIVE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6 herramientas para un diseño web responsive en 2023" id="617" name="Google Shape;617;p49"/>
          <p:cNvPicPr preferRelativeResize="0"/>
          <p:nvPr/>
        </p:nvPicPr>
        <p:blipFill rotWithShape="1">
          <a:blip r:embed="rId3">
            <a:alphaModFix/>
          </a:blip>
          <a:srcRect b="0" l="24593" r="25511" t="0"/>
          <a:stretch/>
        </p:blipFill>
        <p:spPr>
          <a:xfrm>
            <a:off x="5452994" y="674773"/>
            <a:ext cx="3283131" cy="437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896495" y="4601391"/>
            <a:ext cx="3646427" cy="6120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898071" y="1758950"/>
            <a:ext cx="3646427" cy="613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898071" y="3178506"/>
            <a:ext cx="3646427" cy="8415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4790165" y="4559931"/>
            <a:ext cx="2821118" cy="912242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4790165" y="3127811"/>
            <a:ext cx="2216216" cy="1226316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4793175" y="1612817"/>
            <a:ext cx="2504624" cy="1037930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78" name="Google Shape;78;p5"/>
          <p:cNvPicPr preferRelativeResize="0"/>
          <p:nvPr/>
        </p:nvPicPr>
        <p:blipFill rotWithShape="1">
          <a:blip r:embed="rId3">
            <a:alphaModFix/>
          </a:blip>
          <a:srcRect b="37557" l="0" r="0" t="0"/>
          <a:stretch/>
        </p:blipFill>
        <p:spPr>
          <a:xfrm>
            <a:off x="4844915" y="3164031"/>
            <a:ext cx="2108733" cy="822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Tab" id="79" name="Google Shape;79;p5"/>
          <p:cNvPicPr preferRelativeResize="0"/>
          <p:nvPr/>
        </p:nvPicPr>
        <p:blipFill rotWithShape="1">
          <a:blip r:embed="rId3">
            <a:alphaModFix/>
          </a:blip>
          <a:srcRect b="37557" l="0" r="0" t="0"/>
          <a:stretch/>
        </p:blipFill>
        <p:spPr>
          <a:xfrm>
            <a:off x="4824867" y="1651402"/>
            <a:ext cx="2441240" cy="9527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347026" y="1185519"/>
            <a:ext cx="83214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3875" lvl="0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 párrafo. Permite agrupar el texto según un tema o agrupar un conjunto de oraciones. Inserta una línea en blanco después del 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31649" y="1804779"/>
            <a:ext cx="3576120" cy="5232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Este es el primer párrafo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Este es el segundo párrafo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347026" y="2776012"/>
            <a:ext cx="727572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3875" lvl="0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hr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una línea horizontal. Puede ser utilizada para establecer un cambio en el contenido.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347026" y="4240345"/>
            <a:ext cx="48144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3875" lvl="0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 texto preformateado.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13794" l="0" r="21677" t="2994"/>
          <a:stretch/>
        </p:blipFill>
        <p:spPr>
          <a:xfrm>
            <a:off x="4809751" y="1816317"/>
            <a:ext cx="2390090" cy="7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5">
            <a:alphaModFix/>
          </a:blip>
          <a:srcRect b="0" l="0" r="25802" t="0"/>
          <a:stretch/>
        </p:blipFill>
        <p:spPr>
          <a:xfrm>
            <a:off x="4874475" y="3449968"/>
            <a:ext cx="1947119" cy="89246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/>
          <p:nvPr/>
        </p:nvSpPr>
        <p:spPr>
          <a:xfrm>
            <a:off x="931649" y="3225865"/>
            <a:ext cx="3576120" cy="73866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Tema 1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hr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Tema 2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922505" y="4642840"/>
            <a:ext cx="3576120" cy="5232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Este   es  mi  texto  pre - formateado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253004" y="678888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ETIQUETAS HTML PARA PÁRRAFOS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90" name="Google Shape;90;p5"/>
          <p:cNvPicPr preferRelativeResize="0"/>
          <p:nvPr/>
        </p:nvPicPr>
        <p:blipFill rotWithShape="1">
          <a:blip r:embed="rId3">
            <a:alphaModFix/>
          </a:blip>
          <a:srcRect b="58959" l="0" r="0" t="0"/>
          <a:stretch/>
        </p:blipFill>
        <p:spPr>
          <a:xfrm>
            <a:off x="4834459" y="4607483"/>
            <a:ext cx="2744625" cy="7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6">
            <a:alphaModFix/>
          </a:blip>
          <a:srcRect b="0" l="0" r="7077" t="9213"/>
          <a:stretch/>
        </p:blipFill>
        <p:spPr>
          <a:xfrm>
            <a:off x="4834460" y="5019092"/>
            <a:ext cx="2776823" cy="4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/>
        </p:nvSpPr>
        <p:spPr>
          <a:xfrm>
            <a:off x="8095785" y="546409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/>
          <p:nvPr/>
        </p:nvSpPr>
        <p:spPr>
          <a:xfrm>
            <a:off x="1171126" y="1512953"/>
            <a:ext cx="6724786" cy="19530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0"/>
          <p:cNvSpPr txBox="1"/>
          <p:nvPr/>
        </p:nvSpPr>
        <p:spPr>
          <a:xfrm>
            <a:off x="407875" y="757962"/>
            <a:ext cx="756755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ATRIBUTO SRCSET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 el siguiente código.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0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IMAGEN RESPONSIVE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1248088" y="1577668"/>
            <a:ext cx="6574549" cy="18158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"img/auto-blanco-4-640x432.jpg"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"Un auto blanco en una carretera, sin otros autos cerca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y con vegetación a un lado de la carretera“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srcset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"img/auto-blanco-2-1920x1296.jpg 1920w,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img/auto-blanco-3-1280x864.jpg 1280w,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img/auto-blanco-4-640x432.jpg 640w,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img/auto-blanco-5-320x216.jpg 320w"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50"/>
          <p:cNvSpPr txBox="1"/>
          <p:nvPr/>
        </p:nvSpPr>
        <p:spPr>
          <a:xfrm>
            <a:off x="407875" y="3590468"/>
            <a:ext cx="804814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atributo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srcset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la etiqueta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&lt;img&gt;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permite definir un conjunto de imágenes que el navegador podrá elegir.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Cada elemento de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srcset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indica: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nombre de archivo.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✔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ancho de la imagen en píxeles.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"/>
          <p:cNvSpPr/>
          <p:nvPr/>
        </p:nvSpPr>
        <p:spPr>
          <a:xfrm>
            <a:off x="1086446" y="1182028"/>
            <a:ext cx="6716434" cy="19617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1"/>
          <p:cNvSpPr txBox="1"/>
          <p:nvPr/>
        </p:nvSpPr>
        <p:spPr>
          <a:xfrm>
            <a:off x="407875" y="722868"/>
            <a:ext cx="75675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ATRIBUTO SRCSET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IMAGEN RESPONSIVE</a:t>
            </a:r>
            <a:endParaRPr b="0" i="0" sz="1700" u="none" cap="none" strike="noStrike">
              <a:solidFill>
                <a:srgbClr val="438A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1"/>
          <p:cNvSpPr txBox="1"/>
          <p:nvPr/>
        </p:nvSpPr>
        <p:spPr>
          <a:xfrm>
            <a:off x="1164329" y="1263407"/>
            <a:ext cx="6574549" cy="18158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"img/auto-blanco-4-640x432.jpg"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"Un auto blanco en una carretera, sin otros autos cerca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y con vegetación a un lado de la carretera“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-PE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srcset</a:t>
            </a: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"img/auto-blanco-2-1920x1296.jpg 1920w,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img/auto-blanco-3-1280x864.jpg 1280w,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img/auto-blanco-4-640x432.jpg 640w,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img/auto-blanco-5-320x216.jpg 320w"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PE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51"/>
          <p:cNvSpPr txBox="1"/>
          <p:nvPr/>
        </p:nvSpPr>
        <p:spPr>
          <a:xfrm>
            <a:off x="407875" y="3514804"/>
            <a:ext cx="78565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Nótese que en el ancho de la imagen se usa “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 que hace referencia al ancho de la ventana.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el navegador no soporta el atributo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srcset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se mostrará la imagen indicada en el atributo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src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probar el ejemplo, cambie el tamaño de la ventana del navegador donde ha cargado la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2"/>
          <p:cNvSpPr/>
          <p:nvPr/>
        </p:nvSpPr>
        <p:spPr>
          <a:xfrm>
            <a:off x="424251" y="3703125"/>
            <a:ext cx="8619387" cy="8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3"/>
          <p:cNvSpPr txBox="1"/>
          <p:nvPr/>
        </p:nvSpPr>
        <p:spPr>
          <a:xfrm>
            <a:off x="407875" y="918370"/>
            <a:ext cx="4164125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Así como podemos establecer un color de fondo para nuestra página o para un elemento HTML, también podemos colocar una imagen como fondo.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HTML casi todos los elementos pueden tener una imagen de fondo.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establecer una imagen de fondo utilizamos propiedades CSS.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ing Images: Royalty-Free Photos of Programming &amp; Developers" id="653" name="Google Shape;653;p53"/>
          <p:cNvPicPr preferRelativeResize="0"/>
          <p:nvPr/>
        </p:nvPicPr>
        <p:blipFill rotWithShape="1">
          <a:blip r:embed="rId3">
            <a:alphaModFix/>
          </a:blip>
          <a:srcRect b="0" l="7517" r="17702" t="0"/>
          <a:stretch/>
        </p:blipFill>
        <p:spPr>
          <a:xfrm>
            <a:off x="5128400" y="1018123"/>
            <a:ext cx="3524597" cy="314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4"/>
          <p:cNvSpPr/>
          <p:nvPr/>
        </p:nvSpPr>
        <p:spPr>
          <a:xfrm>
            <a:off x="1637948" y="3770722"/>
            <a:ext cx="5911129" cy="14800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4"/>
          <p:cNvSpPr/>
          <p:nvPr/>
        </p:nvSpPr>
        <p:spPr>
          <a:xfrm>
            <a:off x="1638849" y="2128130"/>
            <a:ext cx="5911129" cy="11155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4"/>
          <p:cNvSpPr txBox="1"/>
          <p:nvPr/>
        </p:nvSpPr>
        <p:spPr>
          <a:xfrm>
            <a:off x="407875" y="762385"/>
            <a:ext cx="670270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COLOCAR UNA IMAGEN DE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colocar una imagen de fondo usamos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background-image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 la que especificamos la URL con la ubicación de la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que define el estilo de un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4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4"/>
          <p:cNvSpPr txBox="1"/>
          <p:nvPr/>
        </p:nvSpPr>
        <p:spPr>
          <a:xfrm>
            <a:off x="1681876" y="2171488"/>
            <a:ext cx="5823275" cy="101566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"img/servilleta.png"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4"/>
          <p:cNvSpPr txBox="1"/>
          <p:nvPr/>
        </p:nvSpPr>
        <p:spPr>
          <a:xfrm>
            <a:off x="407875" y="3330522"/>
            <a:ext cx="607533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HTML colocamos un párrafo en un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ver el efecto de la imagen de fondo.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1681876" y="3822965"/>
            <a:ext cx="5823300" cy="1385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Muchos años después, frente al pelotón de fusilamiento,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el coronel Aureliano Buendía había de recordar aquella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tarde remota en que su padre lo llevó a conocer el hielo.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/>
          <p:nvPr/>
        </p:nvSpPr>
        <p:spPr>
          <a:xfrm>
            <a:off x="407875" y="779927"/>
            <a:ext cx="434737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COLOCAR UNA IMAGEN DE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el navegador veremos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5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5"/>
          <p:cNvSpPr txBox="1"/>
          <p:nvPr/>
        </p:nvSpPr>
        <p:spPr>
          <a:xfrm>
            <a:off x="407875" y="4639521"/>
            <a:ext cx="720449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colocar la imagen de fondo a toda la página web, bastará con definir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background-image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el elemento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5"/>
          <p:cNvSpPr/>
          <p:nvPr/>
        </p:nvSpPr>
        <p:spPr>
          <a:xfrm>
            <a:off x="2215055" y="1427615"/>
            <a:ext cx="4743079" cy="3081632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675" name="Google Shape;675;p55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2295272" y="1484711"/>
            <a:ext cx="4578678" cy="141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581" y="2062663"/>
            <a:ext cx="4318059" cy="228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/>
          <p:nvPr/>
        </p:nvSpPr>
        <p:spPr>
          <a:xfrm>
            <a:off x="1616460" y="2278383"/>
            <a:ext cx="5911200" cy="1324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407875" y="826950"/>
            <a:ext cx="685025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REPETIR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background-repeat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cómo se repite el fondo de un elemento.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que agrega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background-repeat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al ejemplo anterior.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1660374" y="2419373"/>
            <a:ext cx="5823300" cy="1200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"img/servilleta.png"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repeat-x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407875" y="3823004"/>
            <a:ext cx="789267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background-repeat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tiene varios valores posibles. Los más usados son: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no-repeat: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coloca la imagen de fondo pero no la repite.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repeat-x: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repite la imagen únicamente de manera horizontal.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repeat-y: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repite la imagen únicamente de manera vertical.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repite la imagen hasta llenar el elemento.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7"/>
          <p:cNvSpPr/>
          <p:nvPr/>
        </p:nvSpPr>
        <p:spPr>
          <a:xfrm>
            <a:off x="2754721" y="3455814"/>
            <a:ext cx="3708707" cy="1885627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693" name="Google Shape;693;p5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2834937" y="3512911"/>
            <a:ext cx="3536505" cy="109033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/>
          <p:nvPr/>
        </p:nvSpPr>
        <p:spPr>
          <a:xfrm>
            <a:off x="2782614" y="1309971"/>
            <a:ext cx="3680814" cy="1650862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695" name="Google Shape;695;p5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2862830" y="1362316"/>
            <a:ext cx="3509909" cy="108213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7"/>
          <p:cNvSpPr txBox="1"/>
          <p:nvPr/>
        </p:nvSpPr>
        <p:spPr>
          <a:xfrm>
            <a:off x="407875" y="674773"/>
            <a:ext cx="618821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REPETIR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 utilizar el valor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repeat-x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en el navegador veremos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7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7"/>
          <p:cNvSpPr txBox="1"/>
          <p:nvPr/>
        </p:nvSpPr>
        <p:spPr>
          <a:xfrm>
            <a:off x="407875" y="3103588"/>
            <a:ext cx="59845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 utilizar el valor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repeat-y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en el navegador veremos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57"/>
          <p:cNvPicPr preferRelativeResize="0"/>
          <p:nvPr/>
        </p:nvPicPr>
        <p:blipFill rotWithShape="1">
          <a:blip r:embed="rId4">
            <a:alphaModFix/>
          </a:blip>
          <a:srcRect b="16313" l="0" r="0" t="0"/>
          <a:stretch/>
        </p:blipFill>
        <p:spPr>
          <a:xfrm>
            <a:off x="2939130" y="1844271"/>
            <a:ext cx="3423643" cy="100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1931" y="4012975"/>
            <a:ext cx="2373066" cy="127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8"/>
          <p:cNvSpPr/>
          <p:nvPr/>
        </p:nvSpPr>
        <p:spPr>
          <a:xfrm>
            <a:off x="1617336" y="2090165"/>
            <a:ext cx="5946394" cy="15108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8"/>
          <p:cNvSpPr txBox="1"/>
          <p:nvPr/>
        </p:nvSpPr>
        <p:spPr>
          <a:xfrm>
            <a:off x="407875" y="826950"/>
            <a:ext cx="810550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POSICIONAR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la posición inicial de la imagen de fondo.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que agrega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al ejemplo anterior.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8"/>
          <p:cNvSpPr txBox="1"/>
          <p:nvPr/>
        </p:nvSpPr>
        <p:spPr>
          <a:xfrm>
            <a:off x="1681876" y="2144431"/>
            <a:ext cx="5823275" cy="13849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"img/servilleta.png"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no-repeat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repita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8"/>
          <p:cNvSpPr txBox="1"/>
          <p:nvPr/>
        </p:nvSpPr>
        <p:spPr>
          <a:xfrm>
            <a:off x="407874" y="3747405"/>
            <a:ext cx="81922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 dos valores que definen la posición horizontal y la posición vertical (en ese orden).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Pueden especificarse valores en unidades (porcentajes, píxeles, etc.)  o los valores: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la posición horizontal.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bottom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para la posición vertical.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9"/>
          <p:cNvSpPr/>
          <p:nvPr/>
        </p:nvSpPr>
        <p:spPr>
          <a:xfrm>
            <a:off x="2226023" y="1421648"/>
            <a:ext cx="4471503" cy="2404016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717" name="Google Shape;717;p59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2306239" y="1478744"/>
            <a:ext cx="4324188" cy="133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407875" y="730346"/>
            <a:ext cx="691663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POSICIONAR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Según el ejemplo anterior, en el navegador veremos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9"/>
          <p:cNvSpPr txBox="1"/>
          <p:nvPr/>
        </p:nvSpPr>
        <p:spPr>
          <a:xfrm>
            <a:off x="407875" y="4138716"/>
            <a:ext cx="819941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También podemos utilizar las propiedades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background-position-x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background-position-y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definir la posición horizontal y vertical (respectivamente) del fondo, con los mismos posibles valores que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background-position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59"/>
          <p:cNvPicPr preferRelativeResize="0"/>
          <p:nvPr/>
        </p:nvPicPr>
        <p:blipFill rotWithShape="1">
          <a:blip r:embed="rId4">
            <a:alphaModFix/>
          </a:blip>
          <a:srcRect b="19122" l="0" r="0" t="0"/>
          <a:stretch/>
        </p:blipFill>
        <p:spPr>
          <a:xfrm>
            <a:off x="2436435" y="2069830"/>
            <a:ext cx="4050678" cy="166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/>
          <p:nvPr/>
        </p:nvSpPr>
        <p:spPr>
          <a:xfrm>
            <a:off x="4571999" y="4431581"/>
            <a:ext cx="3040369" cy="972030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99" name="Google Shape;99;p6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626751" y="4459714"/>
            <a:ext cx="2942158" cy="90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>
          <a:xfrm>
            <a:off x="774147" y="3506244"/>
            <a:ext cx="3591676" cy="5626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74147" y="2596987"/>
            <a:ext cx="3591676" cy="3510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74147" y="1516361"/>
            <a:ext cx="3591676" cy="5626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4564565" y="2454143"/>
            <a:ext cx="2476873" cy="800220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04" name="Google Shape;104;p6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604449" y="2482276"/>
            <a:ext cx="2422121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/>
          <p:nvPr/>
        </p:nvSpPr>
        <p:spPr>
          <a:xfrm>
            <a:off x="4571999" y="3454507"/>
            <a:ext cx="2469439" cy="790888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06" name="Google Shape;106;p6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626751" y="3482640"/>
            <a:ext cx="2393873" cy="7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/>
          <p:nvPr/>
        </p:nvSpPr>
        <p:spPr>
          <a:xfrm>
            <a:off x="4572000" y="1393826"/>
            <a:ext cx="2469438" cy="80603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08" name="Google Shape;108;p6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626751" y="1421959"/>
            <a:ext cx="2328688" cy="717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407875" y="2286093"/>
            <a:ext cx="780578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Enfatiza un 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407875" y="3204566"/>
            <a:ext cx="780578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mark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 texto preformateado.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07876" y="4262681"/>
            <a:ext cx="39579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small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 texto de un tamaño más pequeño.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33543" y="1155589"/>
            <a:ext cx="64917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strong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Marca un texto con un énfasis especial, resalta su importancia.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806500" y="1570198"/>
            <a:ext cx="3526970" cy="46166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Este es un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strong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texto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importante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strong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812161" y="2634027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Texto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con énfasis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812161" y="3556728"/>
            <a:ext cx="3526970" cy="46166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Sigue 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mark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algo importante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mark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19366" l="0" r="9408" t="0"/>
          <a:stretch/>
        </p:blipFill>
        <p:spPr>
          <a:xfrm>
            <a:off x="4689384" y="1698750"/>
            <a:ext cx="2173525" cy="37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5">
            <a:alphaModFix/>
          </a:blip>
          <a:srcRect b="20297" l="0" r="27651" t="17192"/>
          <a:stretch/>
        </p:blipFill>
        <p:spPr>
          <a:xfrm>
            <a:off x="4681952" y="2810741"/>
            <a:ext cx="1448106" cy="30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9385" y="3800114"/>
            <a:ext cx="1691423" cy="37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812161" y="4583085"/>
            <a:ext cx="3526970" cy="46166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Sigue un texto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más pequeño 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792" y="4800112"/>
            <a:ext cx="2641403" cy="512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433542" y="776878"/>
            <a:ext cx="456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ETIQUETAS HTML PARA FORMATO DE TEXTO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0"/>
          <p:cNvSpPr/>
          <p:nvPr/>
        </p:nvSpPr>
        <p:spPr>
          <a:xfrm>
            <a:off x="1598802" y="2358828"/>
            <a:ext cx="5946394" cy="16952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0"/>
          <p:cNvSpPr txBox="1"/>
          <p:nvPr/>
        </p:nvSpPr>
        <p:spPr>
          <a:xfrm>
            <a:off x="407875" y="795041"/>
            <a:ext cx="815965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DESPLAZAR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background-attachment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la posición de la imagen durante el desplazamiento (scroll) de la página.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Consideremos el siguiente código CSS que agrega 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background-attachment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al ejemplo anterior.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0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0"/>
          <p:cNvSpPr txBox="1"/>
          <p:nvPr/>
        </p:nvSpPr>
        <p:spPr>
          <a:xfrm>
            <a:off x="1660362" y="2424546"/>
            <a:ext cx="5823275" cy="15696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"img/servilleta.png"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no-repeat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crol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background-attachment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fixed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0"/>
          <p:cNvSpPr txBox="1"/>
          <p:nvPr/>
        </p:nvSpPr>
        <p:spPr>
          <a:xfrm>
            <a:off x="407875" y="4273500"/>
            <a:ext cx="815965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propiedad </a:t>
            </a: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background-attachment 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puede tener dos valores posibles: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scroll: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La imagen de fondo se moverá dentro de la pantalla junto al bloque que la contiene.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275" lvl="1" marL="63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repeat-x:</a:t>
            </a: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La imagen de fondo no se moverá junto al bloque que la contiene.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 txBox="1"/>
          <p:nvPr/>
        </p:nvSpPr>
        <p:spPr>
          <a:xfrm>
            <a:off x="407875" y="809194"/>
            <a:ext cx="655242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DESPLAZAR EL FONDO</a:t>
            </a:r>
            <a:endParaRPr b="0" i="0" sz="1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Según el ejemplo anterior, en el navegador veremos lo siguiente: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IMÁGENES DE FONDO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1"/>
          <p:cNvSpPr txBox="1"/>
          <p:nvPr/>
        </p:nvSpPr>
        <p:spPr>
          <a:xfrm>
            <a:off x="407875" y="4859797"/>
            <a:ext cx="77385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8275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 desplazar la barra notaremos que la imagen permanece en la misma posición.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2891519" y="1390073"/>
            <a:ext cx="3546226" cy="3051298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741" name="Google Shape;741;p61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2948183" y="1431667"/>
            <a:ext cx="3453671" cy="106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1"/>
          <p:cNvPicPr preferRelativeResize="0"/>
          <p:nvPr/>
        </p:nvPicPr>
        <p:blipFill rotWithShape="1">
          <a:blip r:embed="rId4">
            <a:alphaModFix/>
          </a:blip>
          <a:srcRect b="20727" l="0" r="0" t="0"/>
          <a:stretch/>
        </p:blipFill>
        <p:spPr>
          <a:xfrm>
            <a:off x="3060321" y="1920508"/>
            <a:ext cx="3341533" cy="245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407875" y="854466"/>
            <a:ext cx="8379074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s-PE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 bien una página web permite el manejo de imágenes, sonidos, videos y animaciones, el texto es un elemento fundamental para expresar las ideas que queremos dar a conocer.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s-PE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puede dar formato al texto utilizando HTML y CSS, respetando las jerarquías existentes.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s-PE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Podemos usar imágenes gratuitas y de libre uso de la web gracias a los bancos de imágenes.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s-PE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puede editar las imágenes sin necesidad de instalar un software gracias a los editores de imágenes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s-PE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 posible mostrar las imágenes en la página web adaptándolas a la resolución del dispositivo en el que se mostrará haciéndola RESPONSIVE.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P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imágenes de fondo en prácticamente cualquier elemento HTML.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3"/>
          <p:cNvSpPr txBox="1"/>
          <p:nvPr/>
        </p:nvSpPr>
        <p:spPr>
          <a:xfrm>
            <a:off x="407875" y="674773"/>
            <a:ext cx="8266035" cy="466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57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Delgado, H. (2021). Div y span HTML - ¿Qué son, para qué sirven? Ejemplo de uso. Recuperado de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https://disenowebakus.net/div-span-html.php</a:t>
            </a:r>
            <a:r>
              <a:rPr b="0" i="1" lang="es-PE" sz="1400" u="none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Fernández, Y. (2021). 21 programas y aplicaciones gratis para retocar fotos. Recuperado de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https://www.xataka.com/basics/21-programas-aplicaciones-gratis-para-retocar-fotos</a:t>
            </a:r>
            <a:endParaRPr b="0" i="1" sz="1400" u="sng" cap="none" strike="noStrike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57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González, S. (2007). Imágenes accesibles. Recuperado de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http://www.codexexempla.org/curso/curso_2_6_b.php</a:t>
            </a:r>
            <a:endParaRPr b="0" i="1" sz="1400" u="none" cap="none" strike="noStrike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57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MDN Web Docs. (2021). HTML: Lenguaje de etiquetas de hipertexto. Recuperado de: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https://developer.mozilla.org/es/docs/Web/HTML</a:t>
            </a:r>
            <a:r>
              <a:rPr b="0" i="1" lang="es-PE" sz="1400" u="none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Vega, E. (2021). Bancos de imágenes gratuitas: ¿cuáles son y cómo sacarles provecho? Recuperado de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https://gestion.pe/peru/bancos-de-imagenes-gratuitas-cuales-son-y-como-sacarles-provecho-fotos-licencia-cc0-imagenes-gratuitas-banco-de-imagenes-nnda-nnlt-noticia/?ref=gesr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W3Schools. (2021). HTML Tutorial. Recuperado de: 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</a:t>
            </a:r>
            <a:r>
              <a:rPr b="0" i="1" lang="es-PE" sz="1400" u="sng" cap="none" strike="noStrike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1" sz="1400" u="sng" cap="none" strike="noStrike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57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66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3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>
            <a:off x="4898512" y="1441757"/>
            <a:ext cx="2216216" cy="69668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29" name="Google Shape;129;p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53263" y="1469890"/>
            <a:ext cx="2108733" cy="6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>
            <a:off x="4898512" y="2490349"/>
            <a:ext cx="2389910" cy="751285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31" name="Google Shape;131;p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53263" y="2518482"/>
            <a:ext cx="2274003" cy="70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/>
          <p:nvPr/>
        </p:nvSpPr>
        <p:spPr>
          <a:xfrm>
            <a:off x="4898511" y="3601526"/>
            <a:ext cx="2410473" cy="757749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33" name="Google Shape;133;p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53263" y="3629659"/>
            <a:ext cx="2293568" cy="7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4898512" y="4708422"/>
            <a:ext cx="2403988" cy="779644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35" name="Google Shape;135;p7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19997" y="4736555"/>
            <a:ext cx="2359842" cy="72755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1120885" y="4778366"/>
            <a:ext cx="3584248" cy="3586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113457" y="3714817"/>
            <a:ext cx="3591676" cy="3482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120356" y="2596178"/>
            <a:ext cx="3591676" cy="531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1117675" y="1586573"/>
            <a:ext cx="3591676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407875" y="1158450"/>
            <a:ext cx="78057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del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Marca las partes de un texto que han sido suprimidas o sustituidas.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1150028" y="1617552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El mar es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verde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azul.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407875" y="2220739"/>
            <a:ext cx="78057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ins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Marca las partes de un texto que han sido añadidas.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433545" y="3337972"/>
            <a:ext cx="73459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sub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Define un fragmento de texto que se debe mostrar más bajo y más pequeño que el resto.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152709" y="2626667"/>
            <a:ext cx="3526970" cy="46166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El mar es 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verde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azul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145810" y="3751432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Agua = H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sub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sub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433545" y="4413019"/>
            <a:ext cx="708882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08025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sup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Define un fragmento de texto que se debe mostrar más alto y más pequeño que el resto.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145810" y="4821377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sup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sup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=225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-PE" sz="12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-PE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2442" y="3938949"/>
            <a:ext cx="988239" cy="30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2442" y="5065869"/>
            <a:ext cx="806542" cy="31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973" y="1766979"/>
            <a:ext cx="1459908" cy="3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7973" y="2827946"/>
            <a:ext cx="1644108" cy="3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299279" y="729236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ETIQUETAS HTML PARA FORMATO DE TEXTO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5516101" y="4613380"/>
            <a:ext cx="2216216" cy="69668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60" name="Google Shape;160;p8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5570852" y="4641513"/>
            <a:ext cx="2108733" cy="6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5516101" y="3545085"/>
            <a:ext cx="2216216" cy="69668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62" name="Google Shape;162;p8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5570852" y="3573218"/>
            <a:ext cx="2108733" cy="6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5516101" y="2398019"/>
            <a:ext cx="2216216" cy="69668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64" name="Google Shape;164;p8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5570852" y="2426152"/>
            <a:ext cx="2108733" cy="6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5516101" y="1482211"/>
            <a:ext cx="2216216" cy="696683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66" name="Google Shape;166;p8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5570852" y="1510344"/>
            <a:ext cx="2108733" cy="6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877286" y="4689097"/>
            <a:ext cx="3610362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908332" y="3723423"/>
            <a:ext cx="3610362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908332" y="2652983"/>
            <a:ext cx="3610362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908332" y="1577725"/>
            <a:ext cx="4419938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407875" y="1141221"/>
            <a:ext cx="690249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50938" lvl="0" marL="1162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font-family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 una fuente o lista de fuentes que se aplicará al 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960678" y="1603130"/>
            <a:ext cx="4316051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Verdana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Geneva,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Tahoma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407875" y="2259507"/>
            <a:ext cx="78057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50938" lvl="0" marL="1162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font-size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Establece el tamaño de la fuente.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407875" y="3238023"/>
            <a:ext cx="72717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50938" lvl="0" marL="1162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font-style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Establece el estilo de la fuente. Normalmente se usa para definir un texto en cursiva.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960678" y="2677892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12px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960678" y="3748593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italic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07874" y="4255110"/>
            <a:ext cx="77048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50938" lvl="0" marL="1162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font-weight :	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Establece el peso de la fuente. Normalmente se usa para definir un texto en negrita.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908332" y="4720606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bold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719" y="1812175"/>
            <a:ext cx="1642441" cy="3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448" y="2706657"/>
            <a:ext cx="1748985" cy="34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8448" y="3887423"/>
            <a:ext cx="1761863" cy="30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8448" y="4957820"/>
            <a:ext cx="1942138" cy="275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/>
        </p:nvSpPr>
        <p:spPr>
          <a:xfrm>
            <a:off x="305968" y="717395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PROPIEDADES CSS PARA FORMATO DE TEXTO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4856737" y="4412687"/>
            <a:ext cx="2527483" cy="794532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91" name="Google Shape;191;p9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11489" y="4440820"/>
            <a:ext cx="2404904" cy="7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4840401" y="3176369"/>
            <a:ext cx="2543820" cy="799668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93" name="Google Shape;193;p9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908501" y="3204502"/>
            <a:ext cx="2420448" cy="7462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/>
          <p:nvPr/>
        </p:nvSpPr>
        <p:spPr>
          <a:xfrm>
            <a:off x="4843604" y="1681142"/>
            <a:ext cx="2540615" cy="798660"/>
          </a:xfrm>
          <a:prstGeom prst="roundRect">
            <a:avLst>
              <a:gd fmla="val 3871" name="adj"/>
            </a:avLst>
          </a:prstGeom>
          <a:solidFill>
            <a:schemeClr val="lt1"/>
          </a:solidFill>
          <a:ln cap="flat" cmpd="sng" w="9525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 Tab" id="195" name="Google Shape;195;p9"/>
          <p:cNvPicPr preferRelativeResize="0"/>
          <p:nvPr/>
        </p:nvPicPr>
        <p:blipFill rotWithShape="1">
          <a:blip r:embed="rId3">
            <a:alphaModFix/>
          </a:blip>
          <a:srcRect b="50670" l="0" r="0" t="0"/>
          <a:stretch/>
        </p:blipFill>
        <p:spPr>
          <a:xfrm>
            <a:off x="4898356" y="1709275"/>
            <a:ext cx="2417400" cy="7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674793" y="4454317"/>
            <a:ext cx="3554129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674793" y="3311415"/>
            <a:ext cx="3574057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699507" y="1913472"/>
            <a:ext cx="3574043" cy="328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76B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PE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FORMATOS DE PÁRRAFOS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335489" y="1224604"/>
            <a:ext cx="85633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7650" lvl="0" marL="1528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text-transform :    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 transformaciones del texto. Posibles valores: none, uppercase, lowercase, capitalize, full-width.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345957" y="2827224"/>
            <a:ext cx="840874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7650" lvl="0" marL="1528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text-decoration :   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 decoraciones para el texto. Posibles valores: none, underline, overline, line-through.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407875" y="4069278"/>
            <a:ext cx="78057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7650" lvl="0" marL="1528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color :   </a:t>
            </a:r>
            <a:r>
              <a:rPr b="0" i="0" lang="es-PE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Establece el color del texto.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701952" y="3339620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underline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674793" y="4481095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721880" y="1939942"/>
            <a:ext cx="3526970" cy="2769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PE" sz="12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i="0" lang="es-PE" sz="12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uppercase</a:t>
            </a:r>
            <a:r>
              <a:rPr b="0" i="0" lang="es-PE" sz="12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746" y="2010347"/>
            <a:ext cx="2182052" cy="3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0745" y="3557679"/>
            <a:ext cx="1814793" cy="3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0746" y="4788242"/>
            <a:ext cx="2024603" cy="368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284737" y="720990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PE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PROPIEDADES CSS PARA FORMATO DE TEXTO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2021-09-28T03:46:20Z</dcterms:created>
  <dc:creator>Paul Vergel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